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75" r:id="rId10"/>
    <p:sldId id="284" r:id="rId11"/>
    <p:sldId id="282" r:id="rId12"/>
    <p:sldId id="283" r:id="rId13"/>
    <p:sldId id="276" r:id="rId14"/>
    <p:sldId id="280" r:id="rId15"/>
    <p:sldId id="278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95" r:id="rId25"/>
    <p:sldId id="277" r:id="rId26"/>
    <p:sldId id="281" r:id="rId27"/>
    <p:sldId id="287" r:id="rId28"/>
    <p:sldId id="291" r:id="rId29"/>
    <p:sldId id="292" r:id="rId30"/>
    <p:sldId id="29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48" autoAdjust="0"/>
    <p:restoredTop sz="94709" autoAdjust="0"/>
  </p:normalViewPr>
  <p:slideViewPr>
    <p:cSldViewPr>
      <p:cViewPr varScale="1">
        <p:scale>
          <a:sx n="70" d="100"/>
          <a:sy n="70" d="100"/>
        </p:scale>
        <p:origin x="-1368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64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4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8A59B6-C89B-42D1-B4E2-EE1879B0D39C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4E829-06EC-4A8F-A2D5-87640C849D7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2000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 advClick="0" advTm="2000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2000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 advClick="0" advTm="2000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25D79C2-E924-49D1-8450-DF5D9D1048FE}" type="datetimeFigureOut">
              <a:rPr lang="ru-RU" smtClean="0"/>
              <a:pPr/>
              <a:t>07.09.2004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D634A8-D5A5-4BE1-990F-F2DCD6BFC4E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 advClick="0" advTm="2000">
    <p:wipe dir="d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857232"/>
            <a:ext cx="8358246" cy="2857520"/>
          </a:xfrm>
        </p:spPr>
        <p:txBody>
          <a:bodyPr>
            <a:normAutofit/>
          </a:bodyPr>
          <a:lstStyle/>
          <a:p>
            <a:pPr algn="ctr"/>
            <a:r>
              <a:rPr lang="uk-UA" sz="8000" dirty="0" smtClean="0"/>
              <a:t>Стежино, ти моя шкільна</a:t>
            </a:r>
            <a:endParaRPr lang="ru-RU" sz="8000" dirty="0"/>
          </a:p>
        </p:txBody>
      </p:sp>
      <p:pic>
        <p:nvPicPr>
          <p:cNvPr id="3" name="Picture 2" descr="C:\Users\Сергій\Desktop\ол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28926" y="3786190"/>
            <a:ext cx="3136910" cy="2357454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572140"/>
            <a:ext cx="8786874" cy="1285860"/>
          </a:xfrm>
        </p:spPr>
        <p:txBody>
          <a:bodyPr>
            <a:noAutofit/>
          </a:bodyPr>
          <a:lstStyle/>
          <a:p>
            <a:pPr algn="ctr"/>
            <a:r>
              <a:rPr lang="uk-UA" sz="4000" dirty="0" smtClean="0"/>
              <a:t>Третя нарада учителів </a:t>
            </a:r>
            <a:r>
              <a:rPr lang="uk-UA" sz="4000" dirty="0" err="1" smtClean="0"/>
              <a:t>Порицького</a:t>
            </a:r>
            <a:r>
              <a:rPr lang="uk-UA" sz="4000" dirty="0" smtClean="0"/>
              <a:t> району Волинської області 15.08.1965 р.</a:t>
            </a:r>
            <a:endParaRPr lang="ru-RU" sz="4000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85728"/>
            <a:ext cx="7258440" cy="529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7207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/>
            </a:r>
            <a:br>
              <a:rPr lang="uk-UA" dirty="0" smtClean="0"/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4400" dirty="0" smtClean="0"/>
              <a:t>Допомога колгоспові</a:t>
            </a:r>
            <a:br>
              <a:rPr lang="uk-UA" sz="4400" dirty="0" smtClean="0"/>
            </a:br>
            <a:r>
              <a:rPr lang="uk-UA" sz="4400" dirty="0" smtClean="0"/>
              <a:t>                                       Догляд за рослинами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71612"/>
            <a:ext cx="434975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489077"/>
            <a:ext cx="4857752" cy="3200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429132"/>
            <a:ext cx="8229600" cy="2428868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Огляд художньої самодіяльності. </a:t>
            </a:r>
            <a:br>
              <a:rPr lang="uk-UA" sz="4400" dirty="0" smtClean="0"/>
            </a:br>
            <a:r>
              <a:rPr lang="uk-UA" sz="4400" dirty="0" smtClean="0"/>
              <a:t>1973 р.</a:t>
            </a:r>
            <a:endParaRPr lang="ru-RU" sz="4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42852"/>
            <a:ext cx="7355401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Вчительський колектив 70-роки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7" y="714356"/>
            <a:ext cx="776766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4153672"/>
          </a:xfrm>
        </p:spPr>
        <p:txBody>
          <a:bodyPr>
            <a:normAutofit/>
          </a:bodyPr>
          <a:lstStyle/>
          <a:p>
            <a:r>
              <a:rPr lang="uk-UA" dirty="0" smtClean="0"/>
              <a:t>У 1989 році восьмирічна школа отримує статус неповної середньої школи з дев'ятирічним терміном навчання. </a:t>
            </a:r>
            <a:endParaRPr lang="ru-RU" dirty="0"/>
          </a:p>
        </p:txBody>
      </p:sp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2863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Вчительський колектив 2007 р.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0"/>
            <a:ext cx="8072462" cy="558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14290"/>
            <a:ext cx="8229600" cy="571504"/>
          </a:xfrm>
        </p:spPr>
        <p:txBody>
          <a:bodyPr>
            <a:noAutofit/>
          </a:bodyPr>
          <a:lstStyle/>
          <a:p>
            <a:pPr algn="ctr"/>
            <a:r>
              <a:rPr lang="uk-UA" sz="4400" dirty="0" smtClean="0"/>
              <a:t>Директори школи</a:t>
            </a:r>
            <a:endParaRPr lang="ru-RU" sz="4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42598" y="29646746"/>
            <a:ext cx="4403084" cy="587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60458" y="29646746"/>
            <a:ext cx="4403084" cy="5870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28926" y="785794"/>
            <a:ext cx="3591000" cy="47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571472" y="5929330"/>
            <a:ext cx="8229600" cy="571504"/>
          </a:xfrm>
          <a:prstGeom prst="rect">
            <a:avLst/>
          </a:prstGeom>
        </p:spPr>
        <p:txBody>
          <a:bodyPr vert="horz" lIns="0" rIns="0" bIns="0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Самчук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Антоніна Сидорівна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вересень 1967-листопад 1967 рр.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50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/>
              <a:t>Трофімук</a:t>
            </a:r>
            <a:r>
              <a:rPr lang="uk-UA" dirty="0" smtClean="0"/>
              <a:t> Іван Назарович</a:t>
            </a:r>
            <a:br>
              <a:rPr lang="uk-UA" dirty="0" smtClean="0"/>
            </a:br>
            <a:r>
              <a:rPr lang="uk-UA" sz="3100" dirty="0" smtClean="0"/>
              <a:t>листопад 1967-травень 1968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-1"/>
            <a:ext cx="4214842" cy="5619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50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dirty="0" smtClean="0"/>
              <a:t>Романюк Мирослава Володимирівна</a:t>
            </a:r>
            <a:br>
              <a:rPr lang="uk-UA" sz="4000" dirty="0" smtClean="0"/>
            </a:br>
            <a:r>
              <a:rPr lang="uk-UA" sz="4000" dirty="0" smtClean="0"/>
              <a:t>вересень 1968-грудень 1968 рр</a:t>
            </a:r>
            <a:r>
              <a:rPr lang="uk-UA" dirty="0" smtClean="0"/>
              <a:t>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0"/>
            <a:ext cx="405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5572140"/>
            <a:ext cx="8229600" cy="128586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Гусинський Віктор Степанович</a:t>
            </a:r>
            <a:br>
              <a:rPr lang="uk-UA" dirty="0" smtClean="0"/>
            </a:br>
            <a:r>
              <a:rPr lang="uk-UA" dirty="0" smtClean="0"/>
              <a:t>1969-1975 рр.</a:t>
            </a:r>
            <a:endParaRPr lang="ru-RU" sz="3100" dirty="0"/>
          </a:p>
        </p:txBody>
      </p:sp>
      <p:pic>
        <p:nvPicPr>
          <p:cNvPr id="5" name="Рисунок 4" descr="C:\Documents and Settings\Admin\Local Settings\Temporary Internet Files\Content.Word\IMG_20131125_123918.jpg"/>
          <p:cNvPicPr/>
          <p:nvPr/>
        </p:nvPicPr>
        <p:blipFill>
          <a:blip r:embed="rId2"/>
          <a:srcRect l="25107" t="28750" r="59417" b="2679"/>
          <a:stretch>
            <a:fillRect/>
          </a:stretch>
        </p:blipFill>
        <p:spPr bwMode="auto">
          <a:xfrm>
            <a:off x="3143240" y="0"/>
            <a:ext cx="2428892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64" y="428604"/>
            <a:ext cx="8715436" cy="6000768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Мальовниче </a:t>
            </a:r>
            <a:r>
              <a:rPr lang="uk-UA" sz="3600" dirty="0" smtClean="0"/>
              <a:t>село Топилище розташоване за 18 км. від районного центру і залізничної станції </a:t>
            </a:r>
            <a:r>
              <a:rPr lang="uk-UA" sz="3600" dirty="0" err="1" smtClean="0"/>
              <a:t>Іваничі</a:t>
            </a:r>
            <a:r>
              <a:rPr lang="uk-UA" sz="3600" dirty="0" smtClean="0"/>
              <a:t>. Населення 465 чол., 163 дворів. Перші згадки про Топилище в історичних документах належать до 1570 р. </a:t>
            </a:r>
            <a:r>
              <a:rPr lang="uk-UA" sz="3600" dirty="0" err="1" smtClean="0"/>
              <a:t>Топіліще</a:t>
            </a:r>
            <a:r>
              <a:rPr lang="uk-UA" sz="3600" dirty="0" smtClean="0"/>
              <a:t> 1583 рік село біля річки Луги, Володимирського повіту, при дорозі з </a:t>
            </a:r>
            <a:r>
              <a:rPr lang="uk-UA" sz="3600" dirty="0" err="1" smtClean="0"/>
              <a:t>Порицька</a:t>
            </a:r>
            <a:r>
              <a:rPr lang="uk-UA" sz="3600" dirty="0" smtClean="0"/>
              <a:t> до </a:t>
            </a:r>
            <a:r>
              <a:rPr lang="uk-UA" sz="3600" dirty="0" err="1" smtClean="0"/>
              <a:t>Білополя</a:t>
            </a:r>
            <a:r>
              <a:rPr lang="uk-UA" sz="3600" dirty="0" smtClean="0"/>
              <a:t>. Згідно поборового регламенту Володимирського повіту 1570році пан Олександр </a:t>
            </a:r>
            <a:r>
              <a:rPr lang="uk-UA" sz="3600" dirty="0" err="1" smtClean="0"/>
              <a:t>Порички</a:t>
            </a:r>
            <a:r>
              <a:rPr lang="uk-UA" sz="3600" dirty="0" smtClean="0"/>
              <a:t> вносив 10 дворів.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uk-UA" sz="2000" dirty="0" smtClean="0"/>
              <a:t/>
            </a:r>
            <a:br>
              <a:rPr lang="uk-UA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715000"/>
            <a:ext cx="8858312" cy="1143000"/>
          </a:xfrm>
        </p:spPr>
        <p:txBody>
          <a:bodyPr>
            <a:normAutofit/>
          </a:bodyPr>
          <a:lstStyle/>
          <a:p>
            <a:pPr algn="ctr"/>
            <a:r>
              <a:rPr lang="uk-UA" sz="4400" dirty="0" err="1" smtClean="0"/>
              <a:t>Острашевський</a:t>
            </a:r>
            <a:r>
              <a:rPr lang="uk-UA" sz="4400" dirty="0" smtClean="0"/>
              <a:t> Ярослав Андрійович</a:t>
            </a:r>
            <a:br>
              <a:rPr lang="uk-UA" sz="4400" dirty="0" smtClean="0"/>
            </a:br>
            <a:r>
              <a:rPr lang="uk-UA" sz="2800" dirty="0" smtClean="0"/>
              <a:t>1975-1976 рр.</a:t>
            </a:r>
            <a:endParaRPr lang="ru-RU" sz="4400" dirty="0"/>
          </a:p>
        </p:txBody>
      </p:sp>
      <p:pic>
        <p:nvPicPr>
          <p:cNvPr id="5" name="Рисунок 4" descr="C:\Documents and Settings\Admin\Local Settings\Temporary Internet Files\Content.Word\IMG_20131125_124005.jpg"/>
          <p:cNvPicPr/>
          <p:nvPr/>
        </p:nvPicPr>
        <p:blipFill>
          <a:blip r:embed="rId2" cstate="print"/>
          <a:srcRect l="28347" t="18448" r="43344" b="19750"/>
          <a:stretch>
            <a:fillRect/>
          </a:stretch>
        </p:blipFill>
        <p:spPr bwMode="auto">
          <a:xfrm>
            <a:off x="3143240" y="-2"/>
            <a:ext cx="2571768" cy="557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929330"/>
            <a:ext cx="8229600" cy="142876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4900" dirty="0" err="1" smtClean="0"/>
              <a:t>Якимчук</a:t>
            </a:r>
            <a:r>
              <a:rPr lang="uk-UA" sz="4900" dirty="0" smtClean="0"/>
              <a:t> Анатолій Михайлович</a:t>
            </a:r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4000" dirty="0" smtClean="0"/>
              <a:t> </a:t>
            </a:r>
            <a:r>
              <a:rPr lang="uk-UA" sz="3600" dirty="0" smtClean="0"/>
              <a:t>1976-1979рр</a:t>
            </a:r>
            <a:r>
              <a:rPr lang="uk-UA" sz="4000" dirty="0" smtClean="0"/>
              <a:t>.</a:t>
            </a: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4" name="Рисунок 3" descr="C:\Documents and Settings\Admin\Local Settings\Temporary Internet Files\Content.Word\IMG_20131125_12394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0"/>
            <a:ext cx="4572032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50070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Дудар Геннадій Васильович </a:t>
            </a:r>
            <a:br>
              <a:rPr lang="uk-UA" dirty="0" smtClean="0"/>
            </a:br>
            <a:r>
              <a:rPr lang="uk-UA" sz="3600" dirty="0" smtClean="0"/>
              <a:t>1980-1982 роки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0"/>
            <a:ext cx="405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715000"/>
            <a:ext cx="892971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/>
              <a:t>Цюприк</a:t>
            </a:r>
            <a:r>
              <a:rPr lang="uk-UA" dirty="0" smtClean="0"/>
              <a:t> Володимир Олександрович</a:t>
            </a:r>
            <a:br>
              <a:rPr lang="uk-UA" dirty="0" smtClean="0"/>
            </a:br>
            <a:r>
              <a:rPr lang="uk-UA" sz="3600" dirty="0" smtClean="0"/>
              <a:t>1982-1998 рр.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1" y="0"/>
            <a:ext cx="4320001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5000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err="1" smtClean="0"/>
              <a:t>Буденко</a:t>
            </a:r>
            <a:r>
              <a:rPr lang="uk-UA" dirty="0" smtClean="0"/>
              <a:t> Антоніна Василівна</a:t>
            </a:r>
            <a:br>
              <a:rPr lang="uk-UA" dirty="0" smtClean="0"/>
            </a:br>
            <a:r>
              <a:rPr lang="uk-UA" sz="4000" dirty="0" smtClean="0"/>
              <a:t>з 1999р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-1"/>
            <a:ext cx="4357718" cy="5572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664371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3600" b="1" dirty="0" smtClean="0"/>
              <a:t>Сьогодення: 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Директор </a:t>
            </a:r>
            <a:r>
              <a:rPr lang="uk-UA" sz="2200" b="1" dirty="0" err="1" smtClean="0"/>
              <a:t>школи____</a:t>
            </a:r>
            <a:r>
              <a:rPr lang="uk-UA" sz="2200" b="1" dirty="0" smtClean="0"/>
              <a:t> </a:t>
            </a:r>
            <a:r>
              <a:rPr lang="uk-UA" sz="2200" i="1" dirty="0" err="1" smtClean="0"/>
              <a:t>Буденко</a:t>
            </a:r>
            <a:r>
              <a:rPr lang="uk-UA" sz="2200" i="1" dirty="0" smtClean="0"/>
              <a:t> А.В.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Голова </a:t>
            </a:r>
            <a:r>
              <a:rPr lang="uk-UA" sz="2200" b="1" dirty="0" err="1" smtClean="0"/>
              <a:t>профкому___</a:t>
            </a:r>
            <a:r>
              <a:rPr lang="uk-UA" sz="2200" i="1" dirty="0" err="1" smtClean="0"/>
              <a:t>Панас</a:t>
            </a:r>
            <a:r>
              <a:rPr lang="uk-UA" sz="2200" i="1" dirty="0" smtClean="0"/>
              <a:t>юк О.О.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Голова ради школи </a:t>
            </a:r>
            <a:r>
              <a:rPr lang="uk-UA" sz="2200" i="1" dirty="0" err="1" smtClean="0"/>
              <a:t>Ярощук</a:t>
            </a:r>
            <a:r>
              <a:rPr lang="uk-UA" sz="2200" i="1" dirty="0" smtClean="0"/>
              <a:t> В.А.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Кількість </a:t>
            </a:r>
            <a:r>
              <a:rPr lang="uk-UA" sz="2200" b="1" dirty="0" err="1" smtClean="0"/>
              <a:t>класокомплектів</a:t>
            </a:r>
            <a:r>
              <a:rPr lang="uk-UA" sz="2200" b="1" dirty="0" smtClean="0"/>
              <a:t>___9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Кількість </a:t>
            </a:r>
            <a:r>
              <a:rPr lang="uk-UA" sz="2200" b="1" dirty="0" err="1" smtClean="0"/>
              <a:t>учнів_____</a:t>
            </a:r>
            <a:r>
              <a:rPr lang="uk-UA" sz="2200" b="1" dirty="0" smtClean="0"/>
              <a:t>______   63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Працює </a:t>
            </a:r>
            <a:r>
              <a:rPr lang="uk-UA" sz="2200" b="1" dirty="0" err="1" smtClean="0"/>
              <a:t>вчителів____</a:t>
            </a:r>
            <a:r>
              <a:rPr lang="uk-UA" sz="2200" b="1" dirty="0" smtClean="0"/>
              <a:t>_______18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З вищою </a:t>
            </a:r>
            <a:r>
              <a:rPr lang="uk-UA" sz="2200" b="1" dirty="0" err="1" smtClean="0"/>
              <a:t>освітою_____</a:t>
            </a:r>
            <a:r>
              <a:rPr lang="uk-UA" sz="2200" b="1" dirty="0" smtClean="0"/>
              <a:t>______17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З середньою </a:t>
            </a:r>
            <a:r>
              <a:rPr lang="uk-UA" sz="2200" b="1" dirty="0" err="1" smtClean="0"/>
              <a:t>спеціальною____1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Мають кваліфікаційні категорії: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Вища </a:t>
            </a:r>
            <a:r>
              <a:rPr lang="uk-UA" sz="2200" b="1" dirty="0" err="1" smtClean="0"/>
              <a:t>категорія___</a:t>
            </a:r>
            <a:r>
              <a:rPr lang="uk-UA" sz="2200" b="1" dirty="0" smtClean="0"/>
              <a:t>__________ 7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І </a:t>
            </a:r>
            <a:r>
              <a:rPr lang="uk-UA" sz="2200" b="1" dirty="0" err="1" smtClean="0"/>
              <a:t>категорія_______</a:t>
            </a:r>
            <a:r>
              <a:rPr lang="uk-UA" sz="2200" b="1" dirty="0" smtClean="0"/>
              <a:t>__________  4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ІІ </a:t>
            </a:r>
            <a:r>
              <a:rPr lang="uk-UA" sz="2200" b="1" dirty="0" err="1" smtClean="0"/>
              <a:t>категорія_______</a:t>
            </a:r>
            <a:r>
              <a:rPr lang="uk-UA" sz="2200" b="1" dirty="0" smtClean="0"/>
              <a:t>__________ 2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err="1" smtClean="0"/>
              <a:t>Спеціаліст_______</a:t>
            </a:r>
            <a:r>
              <a:rPr lang="uk-UA" sz="2200" b="1" dirty="0" smtClean="0"/>
              <a:t>___________ 5  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                   З них:</a:t>
            </a:r>
            <a:r>
              <a:rPr lang="uk-UA" sz="2200" dirty="0" smtClean="0"/>
              <a:t/>
            </a:r>
            <a:br>
              <a:rPr lang="uk-UA" sz="2200" dirty="0" smtClean="0"/>
            </a:br>
            <a:r>
              <a:rPr lang="uk-UA" sz="2200" b="1" dirty="0" smtClean="0"/>
              <a:t>Звання </a:t>
            </a:r>
            <a:r>
              <a:rPr lang="uk-UA" sz="2200" b="1" dirty="0" err="1" smtClean="0"/>
              <a:t>“старший</a:t>
            </a:r>
            <a:r>
              <a:rPr lang="uk-UA" sz="2200" b="1" dirty="0" smtClean="0"/>
              <a:t> </a:t>
            </a:r>
            <a:r>
              <a:rPr lang="uk-UA" sz="2200" b="1" dirty="0" err="1" smtClean="0"/>
              <a:t>вчитель”</a:t>
            </a:r>
            <a:r>
              <a:rPr lang="uk-UA" sz="2200" b="1" dirty="0" smtClean="0"/>
              <a:t>___ 3      </a:t>
            </a:r>
            <a:br>
              <a:rPr lang="uk-UA" sz="2200" b="1" dirty="0" smtClean="0"/>
            </a:br>
            <a:r>
              <a:rPr lang="uk-UA" sz="2200" b="1" dirty="0" smtClean="0"/>
              <a:t/>
            </a:r>
            <a:br>
              <a:rPr lang="uk-UA" sz="2200" b="1" dirty="0" smtClean="0"/>
            </a:br>
            <a:r>
              <a:rPr lang="uk-UA" sz="2200" b="1" dirty="0" smtClean="0"/>
              <a:t>       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770716"/>
            <a:ext cx="8472517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Атестати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про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закінчення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середньої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школи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b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</a:b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отримали </a:t>
            </a:r>
            <a:r>
              <a:rPr lang="ru-RU" sz="2400" b="1" i="1" dirty="0" smtClean="0">
                <a:solidFill>
                  <a:srgbClr val="000000"/>
                </a:solidFill>
                <a:latin typeface="Century Schoolbook" pitchFamily="18" charset="0"/>
              </a:rPr>
              <a:t>512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випускників.</a:t>
            </a:r>
            <a:b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</a:br>
            <a:r>
              <a:rPr lang="uk-UA" sz="2400" b="1" i="1" dirty="0" smtClean="0">
                <a:solidFill>
                  <a:srgbClr val="000000"/>
                </a:solidFill>
                <a:latin typeface="Century Schoolbook" pitchFamily="18" charset="0"/>
              </a:rPr>
              <a:t>З них:</a:t>
            </a:r>
            <a:br>
              <a:rPr lang="uk-UA" sz="2400" b="1" i="1" dirty="0" smtClean="0">
                <a:solidFill>
                  <a:srgbClr val="000000"/>
                </a:solidFill>
                <a:latin typeface="Century Schoolbook" pitchFamily="18" charset="0"/>
              </a:rPr>
            </a:br>
            <a:r>
              <a:rPr lang="uk-UA" sz="2400" b="1" i="1" dirty="0" smtClean="0">
                <a:solidFill>
                  <a:srgbClr val="000000"/>
                </a:solidFill>
                <a:latin typeface="Century Schoolbook" pitchFamily="18" charset="0"/>
              </a:rPr>
              <a:t>52 – відмінники.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 </a:t>
            </a:r>
            <a:b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</a:b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Учні школи є призерами районних олімпіад, </a:t>
            </a:r>
            <a:b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</a:b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обласних та всеукраїнських конкурсів.</a:t>
            </a:r>
            <a:b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</a:b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 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Серед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наших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випускників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є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талановиті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вчителі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лікарі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інженери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економісти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наукові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співробітники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працівники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судових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та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правоохоронних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органів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,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працьовиті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трударі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сільських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ланів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entury Schoolbook" pitchFamily="18" charset="0"/>
              </a:rPr>
              <a:t> 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50070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dirty="0" smtClean="0"/>
              <a:t>40 – річчя школи 2007р.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464000" cy="33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000" y="1643050"/>
            <a:ext cx="4644000" cy="34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428736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Учні люблять подорожувати. Екскурсія в пожежну частину 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0"/>
            <a:ext cx="755719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Щороку працює табір відпочинку </a:t>
            </a:r>
            <a:r>
              <a:rPr lang="uk-UA" dirty="0" err="1" smtClean="0"/>
              <a:t>“Сонячний”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607999" cy="34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571612"/>
            <a:ext cx="4500562" cy="337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0"/>
            <a:ext cx="8715436" cy="4357694"/>
          </a:xfrm>
        </p:spPr>
        <p:txBody>
          <a:bodyPr>
            <a:noAutofit/>
          </a:bodyPr>
          <a:lstStyle/>
          <a:p>
            <a:r>
              <a:rPr lang="uk-UA" sz="4400" dirty="0" smtClean="0"/>
              <a:t>Перша згадка про школу датується 1907р. На той час у селі проживало 532 жителів. 45 дітей шкільного віку. Школа була церковно-приходською, а </a:t>
            </a:r>
            <a:r>
              <a:rPr lang="uk-UA" sz="4400" dirty="0" err="1" smtClean="0"/>
              <a:t>мова—польською</a:t>
            </a:r>
            <a:r>
              <a:rPr lang="uk-UA" sz="4400" dirty="0" smtClean="0"/>
              <a:t>. Відстань від села до школи 3 км. 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785786" y="4024413"/>
            <a:ext cx="3428992" cy="28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4643438" y="4000504"/>
            <a:ext cx="3149167" cy="2714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3082102"/>
          </a:xfrm>
        </p:spPr>
        <p:txBody>
          <a:bodyPr>
            <a:normAutofit/>
          </a:bodyPr>
          <a:lstStyle/>
          <a:p>
            <a:pPr algn="ctr"/>
            <a:r>
              <a:rPr lang="uk-UA" sz="7200" b="1" dirty="0" smtClean="0"/>
              <a:t>Дякую за увагу</a:t>
            </a:r>
            <a:endParaRPr lang="ru-RU" sz="7200" b="1" dirty="0"/>
          </a:p>
        </p:txBody>
      </p:sp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2" cstate="print">
            <a:lum bright="-4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9BBB59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8572560" cy="4572008"/>
          </a:xfrm>
        </p:spPr>
        <p:txBody>
          <a:bodyPr>
            <a:noAutofit/>
          </a:bodyPr>
          <a:lstStyle/>
          <a:p>
            <a:r>
              <a:rPr lang="uk-UA" sz="3600" dirty="0" smtClean="0"/>
              <a:t>У 1927р. відкривається перша початкова школа з українською мовою навчання. У 1940р. була створена піонерська організація. Під час Великої Вітчизняної війни школа в селі Топилище не працювала.                                             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4292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/>
              <a:t>У 1948 році була відкрита </a:t>
            </a:r>
            <a:r>
              <a:rPr lang="uk-UA" sz="2800" dirty="0" err="1" smtClean="0"/>
              <a:t>Топилищанська</a:t>
            </a:r>
            <a:r>
              <a:rPr lang="uk-UA" sz="2800" dirty="0" smtClean="0"/>
              <a:t> (</a:t>
            </a:r>
            <a:r>
              <a:rPr lang="uk-UA" sz="2800" dirty="0" err="1" smtClean="0"/>
              <a:t>Гнативська</a:t>
            </a:r>
            <a:r>
              <a:rPr lang="uk-UA" sz="2800" dirty="0" smtClean="0"/>
              <a:t>) школа на чолі з директором Атласом А.І.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428992" cy="509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21619" y="0"/>
            <a:ext cx="5822381" cy="4429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28638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Вчительський колектив 50-роки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7" y="428604"/>
            <a:ext cx="6620950" cy="457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572008"/>
            <a:ext cx="8643998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1967 </a:t>
            </a:r>
            <a:r>
              <a:rPr lang="ru-RU" dirty="0" err="1" smtClean="0"/>
              <a:t>була</a:t>
            </a:r>
            <a:r>
              <a:rPr lang="ru-RU" dirty="0" smtClean="0"/>
              <a:t> </a:t>
            </a:r>
            <a:r>
              <a:rPr lang="ru-RU" dirty="0" err="1" smtClean="0"/>
              <a:t>збудована</a:t>
            </a:r>
            <a:r>
              <a:rPr lang="ru-RU" dirty="0" smtClean="0"/>
              <a:t> нова школа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10800000">
            <a:off x="4239238" y="0"/>
            <a:ext cx="4904762" cy="3661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0" y="285728"/>
            <a:ext cx="407193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500702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Вчительський колектив 70-роки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428604"/>
            <a:ext cx="6632082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Click="0" advTm="2000"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703</TotalTime>
  <Words>193</Words>
  <Application>Microsoft Office PowerPoint</Application>
  <PresentationFormat>Экран (4:3)</PresentationFormat>
  <Paragraphs>34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Поток</vt:lpstr>
      <vt:lpstr>Стежино, ти моя шкільна</vt:lpstr>
      <vt:lpstr>     Мальовниче село Топилище розташоване за 18 км. від районного центру і залізничної станції Іваничі. Населення 465 чол., 163 дворів. Перші згадки про Топилище в історичних документах належать до 1570 р. Топіліще 1583 рік село біля річки Луги, Володимирського повіту, при дорозі з Порицька до Білополя. Згідно поборового регламенту Володимирського повіту 1570році пан Олександр Порички вносив 10 дворів.     </vt:lpstr>
      <vt:lpstr>Перша згадка про школу датується 1907р. На той час у селі проживало 532 жителів. 45 дітей шкільного віку. Школа була церковно-приходською, а мова—польською. Відстань від села до школи 3 км.  </vt:lpstr>
      <vt:lpstr>Слайд 4</vt:lpstr>
      <vt:lpstr>У 1927р. відкривається перша початкова школа з українською мовою навчання. У 1940р. була створена піонерська організація. Під час Великої Вітчизняної війни школа в селі Топилище не працювала.                                                </vt:lpstr>
      <vt:lpstr>У 1948 році була відкрита Топилищанська (Гнативська) школа на чолі з директором Атласом А.І.</vt:lpstr>
      <vt:lpstr>Вчительський колектив 50-роки</vt:lpstr>
      <vt:lpstr> В 1967 була збудована нова школа</vt:lpstr>
      <vt:lpstr>Вчительський колектив 70-роки</vt:lpstr>
      <vt:lpstr>Третя нарада учителів Порицького району Волинської області 15.08.1965 р.</vt:lpstr>
      <vt:lpstr>  Допомога колгоспові                                        Догляд за рослинами</vt:lpstr>
      <vt:lpstr>Огляд художньої самодіяльності.  1973 р.</vt:lpstr>
      <vt:lpstr>Вчительський колектив 70-роки</vt:lpstr>
      <vt:lpstr>У 1989 році восьмирічна школа отримує статус неповної середньої школи з дев'ятирічним терміном навчання. </vt:lpstr>
      <vt:lpstr>Вчительський колектив 2007 р.</vt:lpstr>
      <vt:lpstr>Директори школи</vt:lpstr>
      <vt:lpstr>Трофімук Іван Назарович листопад 1967-травень 1968</vt:lpstr>
      <vt:lpstr>Романюк Мирослава Володимирівна вересень 1968-грудень 1968 рр.</vt:lpstr>
      <vt:lpstr>Гусинський Віктор Степанович 1969-1975 рр.</vt:lpstr>
      <vt:lpstr>Острашевський Ярослав Андрійович 1975-1976 рр.</vt:lpstr>
      <vt:lpstr>                                     Якимчук Анатолій Михайлович  1976-1979рр. </vt:lpstr>
      <vt:lpstr>Дудар Геннадій Васильович  1980-1982 роки</vt:lpstr>
      <vt:lpstr>Цюприк Володимир Олександрович 1982-1998 рр.</vt:lpstr>
      <vt:lpstr>Буденко Антоніна Василівна з 1999р</vt:lpstr>
      <vt:lpstr>      Сьогодення:  Директор школи____ Буденко А.В. Голова профкому___Панасюк О.О. Голова ради школи Ярощук В.А. Кількість класокомплектів___9 Кількість учнів___________   63 Працює вчителів___________18 З вищою освітою___________17 З середньою спеціальною____1 Мають кваліфікаційні категорії: Вища категорія_____________ 7 І категорія_________________  4 ІІ категорія_________________ 2 Спеціаліст__________________ 5                      З них: Звання “старший вчитель”___ 3                </vt:lpstr>
      <vt:lpstr>Атестати про закінчення середньої школи  отримали 512 випускників. З них: 52 – відмінники.   Учні школи є призерами районних олімпіад,   обласних та всеукраїнських конкурсів.   Серед наших випускників є талановиті вчителі, лікарі, інженери, економісти, наукові співробітники, працівники судових та правоохоронних органів , працьовиті трударі сільських ланів.  </vt:lpstr>
      <vt:lpstr>40 – річчя школи 2007р. </vt:lpstr>
      <vt:lpstr>Учні люблять подорожувати. Екскурсія в пожежну частину  </vt:lpstr>
      <vt:lpstr>Щороку працює табір відпочинку “Сонячний”</vt:lpstr>
      <vt:lpstr>Дякую за увагу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Розвиток освіти села Риковичі</dc:title>
  <dc:creator>Admin</dc:creator>
  <cp:lastModifiedBy>Admin</cp:lastModifiedBy>
  <cp:revision>132</cp:revision>
  <dcterms:created xsi:type="dcterms:W3CDTF">2012-03-13T12:54:26Z</dcterms:created>
  <dcterms:modified xsi:type="dcterms:W3CDTF">2004-09-06T23:22:08Z</dcterms:modified>
</cp:coreProperties>
</file>